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1"/>
  </p:notesMasterIdLst>
  <p:handoutMasterIdLst>
    <p:handoutMasterId r:id="rId62"/>
  </p:handoutMasterIdLst>
  <p:sldIdLst>
    <p:sldId id="288" r:id="rId4"/>
    <p:sldId id="317" r:id="rId5"/>
    <p:sldId id="342" r:id="rId6"/>
    <p:sldId id="328" r:id="rId7"/>
    <p:sldId id="311" r:id="rId8"/>
    <p:sldId id="318" r:id="rId9"/>
    <p:sldId id="327" r:id="rId10"/>
    <p:sldId id="332" r:id="rId11"/>
    <p:sldId id="306" r:id="rId12"/>
    <p:sldId id="310" r:id="rId13"/>
    <p:sldId id="319" r:id="rId14"/>
    <p:sldId id="320" r:id="rId15"/>
    <p:sldId id="334" r:id="rId16"/>
    <p:sldId id="346" r:id="rId17"/>
    <p:sldId id="333" r:id="rId18"/>
    <p:sldId id="307" r:id="rId19"/>
    <p:sldId id="343" r:id="rId20"/>
    <p:sldId id="344" r:id="rId21"/>
    <p:sldId id="345" r:id="rId22"/>
    <p:sldId id="347" r:id="rId23"/>
    <p:sldId id="336" r:id="rId24"/>
    <p:sldId id="338" r:id="rId25"/>
    <p:sldId id="339" r:id="rId26"/>
    <p:sldId id="340" r:id="rId27"/>
    <p:sldId id="341" r:id="rId28"/>
    <p:sldId id="349" r:id="rId29"/>
    <p:sldId id="308" r:id="rId30"/>
    <p:sldId id="323" r:id="rId31"/>
    <p:sldId id="324" r:id="rId32"/>
    <p:sldId id="325" r:id="rId33"/>
    <p:sldId id="309" r:id="rId34"/>
    <p:sldId id="312" r:id="rId35"/>
    <p:sldId id="313" r:id="rId36"/>
    <p:sldId id="314" r:id="rId37"/>
    <p:sldId id="315" r:id="rId38"/>
    <p:sldId id="316" r:id="rId39"/>
    <p:sldId id="298" r:id="rId40"/>
    <p:sldId id="295" r:id="rId41"/>
    <p:sldId id="296" r:id="rId42"/>
    <p:sldId id="297" r:id="rId43"/>
    <p:sldId id="276" r:id="rId44"/>
    <p:sldId id="300" r:id="rId45"/>
    <p:sldId id="301" r:id="rId46"/>
    <p:sldId id="302" r:id="rId47"/>
    <p:sldId id="277" r:id="rId48"/>
    <p:sldId id="292" r:id="rId49"/>
    <p:sldId id="293" r:id="rId50"/>
    <p:sldId id="275" r:id="rId51"/>
    <p:sldId id="259" r:id="rId52"/>
    <p:sldId id="282" r:id="rId53"/>
    <p:sldId id="283" r:id="rId54"/>
    <p:sldId id="260" r:id="rId55"/>
    <p:sldId id="285" r:id="rId56"/>
    <p:sldId id="284" r:id="rId57"/>
    <p:sldId id="261" r:id="rId58"/>
    <p:sldId id="279" r:id="rId59"/>
    <p:sldId id="299" r:id="rId6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3" d="100"/>
          <a:sy n="73" d="100"/>
        </p:scale>
        <p:origin x="-224" y="-10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4" Type="http://schemas.microsoft.com/office/2011/relationships/chartColorStyle" Target="colors3.xml"/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4" Type="http://schemas.microsoft.com/office/2011/relationships/chartColorStyle" Target="colors4.xml"/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4" Type="http://schemas.microsoft.com/office/2011/relationships/chartColorStyle" Target="colors6.xml"/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0799840031993601"/>
                  <c:y val="-0.041465970308413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15996800639872"/>
                  <c:y val="-0.04733760342630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59.0</c:v>
                </c:pt>
                <c:pt idx="1">
                  <c:v>197.0</c:v>
                </c:pt>
                <c:pt idx="2">
                  <c:v>549.0</c:v>
                </c:pt>
                <c:pt idx="3">
                  <c:v>723.0</c:v>
                </c:pt>
                <c:pt idx="4">
                  <c:v>905.0</c:v>
                </c:pt>
                <c:pt idx="5">
                  <c:v>1301.0</c:v>
                </c:pt>
                <c:pt idx="6">
                  <c:v>1625.0</c:v>
                </c:pt>
                <c:pt idx="7">
                  <c:v>1690.0</c:v>
                </c:pt>
                <c:pt idx="8">
                  <c:v>1706.0</c:v>
                </c:pt>
                <c:pt idx="9">
                  <c:v>4615.0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Volume Customers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0.00399920015996801"/>
                  <c:y val="-0.052127229573632"/>
                </c:manualLayout>
              </c:layout>
              <c:tx>
                <c:rich>
                  <a:bodyPr/>
                  <a:lstStyle/>
                  <a:p>
                    <a:fld id="{B7A0FE48-233E-4A4C-B9EC-AB6CC3144D6F}" type="VALUE"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3">
                  <c:v>143.0</c:v>
                </c:pt>
                <c:pt idx="4">
                  <c:v>1564.0</c:v>
                </c:pt>
                <c:pt idx="5">
                  <c:v>2571.0</c:v>
                </c:pt>
                <c:pt idx="6">
                  <c:v>4724.0</c:v>
                </c:pt>
                <c:pt idx="7">
                  <c:v>4631.0</c:v>
                </c:pt>
                <c:pt idx="8">
                  <c:v>4680.0</c:v>
                </c:pt>
                <c:pt idx="9">
                  <c:v>1759.0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136597864"/>
        <c:axId val="2136603368"/>
      </c:barChart>
      <c:catAx>
        <c:axId val="2136597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603368"/>
        <c:crosses val="autoZero"/>
        <c:auto val="1"/>
        <c:lblAlgn val="ctr"/>
        <c:lblOffset val="100"/>
        <c:noMultiLvlLbl val="0"/>
      </c:catAx>
      <c:valAx>
        <c:axId val="213660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597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162194332787"/>
          <c:y val="0.9432890335506"/>
          <c:w val="0.52447538838689"/>
          <c:h val="0.052615753060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18.0</c:v>
                </c:pt>
                <c:pt idx="1">
                  <c:v>108.0</c:v>
                </c:pt>
                <c:pt idx="2">
                  <c:v>236.0</c:v>
                </c:pt>
                <c:pt idx="3">
                  <c:v>278.0</c:v>
                </c:pt>
                <c:pt idx="4">
                  <c:v>391.0</c:v>
                </c:pt>
                <c:pt idx="5">
                  <c:v>609.0</c:v>
                </c:pt>
                <c:pt idx="6">
                  <c:v>693.0</c:v>
                </c:pt>
                <c:pt idx="7">
                  <c:v>863.0</c:v>
                </c:pt>
                <c:pt idx="8">
                  <c:v>919.0</c:v>
                </c:pt>
                <c:pt idx="9">
                  <c:v>921.0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2136548744"/>
        <c:axId val="2136620152"/>
      </c:barChart>
      <c:catAx>
        <c:axId val="2136548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620152"/>
        <c:crosses val="autoZero"/>
        <c:auto val="1"/>
        <c:lblAlgn val="ctr"/>
        <c:lblOffset val="100"/>
        <c:noMultiLvlLbl val="0"/>
      </c:catAx>
      <c:valAx>
        <c:axId val="2136620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54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35620442165357"/>
                  <c:y val="-0.03737075691958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3.10793256318724E-17"/>
                  <c:y val="-0.05348042350955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59.0</c:v>
                </c:pt>
                <c:pt idx="1">
                  <c:v>197.0</c:v>
                </c:pt>
                <c:pt idx="2">
                  <c:v>549.0</c:v>
                </c:pt>
                <c:pt idx="3">
                  <c:v>723.0</c:v>
                </c:pt>
                <c:pt idx="4">
                  <c:v>905.0</c:v>
                </c:pt>
                <c:pt idx="5">
                  <c:v>1301.0</c:v>
                </c:pt>
                <c:pt idx="6">
                  <c:v>1625.0</c:v>
                </c:pt>
                <c:pt idx="7">
                  <c:v>1690.0</c:v>
                </c:pt>
                <c:pt idx="8">
                  <c:v>1706.0</c:v>
                </c:pt>
                <c:pt idx="9">
                  <c:v>4615.0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Volume Customers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.0"/>
                  <c:y val="-0.04628639117059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3">
                  <c:v>143.0</c:v>
                </c:pt>
                <c:pt idx="4">
                  <c:v>1564.0</c:v>
                </c:pt>
                <c:pt idx="5">
                  <c:v>2571.0</c:v>
                </c:pt>
                <c:pt idx="6">
                  <c:v>4724.0</c:v>
                </c:pt>
                <c:pt idx="7">
                  <c:v>4631.0</c:v>
                </c:pt>
                <c:pt idx="8">
                  <c:v>4680.0</c:v>
                </c:pt>
                <c:pt idx="9">
                  <c:v>1759.0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100"/>
        <c:axId val="2064164440"/>
        <c:axId val="2064169976"/>
      </c:barChart>
      <c:catAx>
        <c:axId val="2064164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169976"/>
        <c:crosses val="autoZero"/>
        <c:auto val="1"/>
        <c:lblAlgn val="ctr"/>
        <c:lblOffset val="100"/>
        <c:noMultiLvlLbl val="0"/>
      </c:catAx>
      <c:valAx>
        <c:axId val="2064169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164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9432890335506"/>
          <c:w val="1.0"/>
          <c:h val="0.052615753060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0799840031993601"/>
                  <c:y val="-0.041465970308413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07974826624912E-5"/>
                  <c:y val="-0.09238495070346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18.0</c:v>
                </c:pt>
                <c:pt idx="1">
                  <c:v>108.0</c:v>
                </c:pt>
                <c:pt idx="2">
                  <c:v>236.0</c:v>
                </c:pt>
                <c:pt idx="3">
                  <c:v>278.0</c:v>
                </c:pt>
                <c:pt idx="4">
                  <c:v>391.0</c:v>
                </c:pt>
                <c:pt idx="5">
                  <c:v>609.0</c:v>
                </c:pt>
                <c:pt idx="6">
                  <c:v>693.0</c:v>
                </c:pt>
                <c:pt idx="7">
                  <c:v>863.0</c:v>
                </c:pt>
                <c:pt idx="8">
                  <c:v>919.0</c:v>
                </c:pt>
                <c:pt idx="9">
                  <c:v>921.0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2103645224"/>
        <c:axId val="2136088200"/>
      </c:barChart>
      <c:catAx>
        <c:axId val="2103645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088200"/>
        <c:crosses val="autoZero"/>
        <c:auto val="1"/>
        <c:lblAlgn val="ctr"/>
        <c:lblOffset val="100"/>
        <c:noMultiLvlLbl val="0"/>
      </c:catAx>
      <c:valAx>
        <c:axId val="2136088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645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172083693498"/>
          <c:y val="0.123616181242801"/>
          <c:w val="0.364200986574339"/>
          <c:h val="0.9323619078728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0877824435113"/>
                  <c:y val="0.00204760669441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895820835832833"/>
                  <c:y val="0.0225236736385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767846430713857"/>
                  <c:y val="-0.1448417518859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0479904019196155"/>
                  <c:y val="-0.1234900283971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North America</c:v>
                </c:pt>
                <c:pt idx="1">
                  <c:v>Europe</c:v>
                </c:pt>
                <c:pt idx="2">
                  <c:v>Japan</c:v>
                </c:pt>
                <c:pt idx="3">
                  <c:v>APAC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0.07</c:v>
                </c:pt>
                <c:pt idx="3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8878145630716"/>
          <c:y val="0.341642033787984"/>
          <c:w val="0.192323614017354"/>
          <c:h val="0.3182408226639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607596590918"/>
          <c:y val="0.116774302920481"/>
          <c:w val="0.364200986574339"/>
          <c:h val="0.9323619078728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7E3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0479904019196161"/>
                  <c:y val="-0.134764407434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671865626874624"/>
                  <c:y val="-0.1556920305703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639872025594881"/>
                  <c:y val="-0.05483382268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4373125374925"/>
                  <c:y val="-0.01188019618610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04779044191162"/>
                  <c:y val="0.02700237876073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0903819236152769"/>
                  <c:y val="-0.1278112594674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Financial Services</c:v>
                </c:pt>
                <c:pt idx="1">
                  <c:v>Technology</c:v>
                </c:pt>
                <c:pt idx="2">
                  <c:v>Gov, Education, Non Profit</c:v>
                </c:pt>
                <c:pt idx="3">
                  <c:v>Media</c:v>
                </c:pt>
                <c:pt idx="4">
                  <c:v>Consumer/ Retail</c:v>
                </c:pt>
                <c:pt idx="5">
                  <c:v>Misc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0.12</c:v>
                </c:pt>
                <c:pt idx="2">
                  <c:v>0.07</c:v>
                </c:pt>
                <c:pt idx="3">
                  <c:v>0.38</c:v>
                </c:pt>
                <c:pt idx="4">
                  <c:v>0.15</c:v>
                </c:pt>
                <c:pt idx="5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9304060447753"/>
          <c:y val="0.246233628833381"/>
          <c:w val="0.321897699200317"/>
          <c:h val="0.512657949741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991662634763"/>
          <c:y val="0.10460610778596"/>
          <c:w val="0.539545323705759"/>
          <c:h val="0.681785313113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0877824435113"/>
                  <c:y val="0.00204760669441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634927925886458"/>
                  <c:y val="0.2153923608009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767846789685675"/>
                  <c:y val="-0.09621932388111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114051849265989"/>
                  <c:y val="-0.09269592516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North America</c:v>
                </c:pt>
                <c:pt idx="1">
                  <c:v>Europe</c:v>
                </c:pt>
                <c:pt idx="2">
                  <c:v>Japan</c:v>
                </c:pt>
                <c:pt idx="3">
                  <c:v>APAC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0.07</c:v>
                </c:pt>
                <c:pt idx="3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59185392054189"/>
          <c:y val="0.812485866333159"/>
          <c:w val="0.819039978115437"/>
          <c:h val="0.038405543715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49683602751781"/>
          <c:y val="0.163697735646586"/>
          <c:w val="0.516434777191086"/>
          <c:h val="0.5353499814271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0799840031993607"/>
                  <c:y val="-0.1131625044259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567886422715456"/>
                  <c:y val="-0.09988711446485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02015225033228"/>
                  <c:y val="-0.06313561460365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44282216991237"/>
                  <c:y val="0.01287057851983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815446551137894"/>
                  <c:y val="0.09652061835971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0727854429114177"/>
                  <c:y val="-0.1062093564588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Financial Services</c:v>
                </c:pt>
                <c:pt idx="1">
                  <c:v>Technology</c:v>
                </c:pt>
                <c:pt idx="2">
                  <c:v>Gov, Education, Non Profit</c:v>
                </c:pt>
                <c:pt idx="3">
                  <c:v>Media</c:v>
                </c:pt>
                <c:pt idx="4">
                  <c:v>Consumer/ Retail</c:v>
                </c:pt>
                <c:pt idx="5">
                  <c:v>Misc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0.12</c:v>
                </c:pt>
                <c:pt idx="2">
                  <c:v>0.07</c:v>
                </c:pt>
                <c:pt idx="3">
                  <c:v>0.38</c:v>
                </c:pt>
                <c:pt idx="4">
                  <c:v>0.15</c:v>
                </c:pt>
                <c:pt idx="5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75162825231119"/>
          <c:y val="0.746671544681478"/>
          <c:w val="0.833466355965122"/>
          <c:h val="0.1643496945550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4342044976831"/>
          <c:y val="0.283968709123086"/>
          <c:w val="0.321435807326724"/>
          <c:h val="0.52361578906871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15"/>
            <c:spPr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943823203863164"/>
                  <c:y val="-0.2301513760291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299022400244361"/>
                  <c:y val="-0.237222909025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949044836701951"/>
                  <c:y val="0.00493759778399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0.87</c:v>
                </c:pt>
                <c:pt idx="1">
                  <c:v>0.09</c:v>
                </c:pt>
                <c:pt idx="2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6014-13B7-0948-AFFF-482F6D4C235D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81FA2-BEEC-654B-8C5F-ED4FE8C6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1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api.brightcove.com/v1/accounts/$ACCOUNT_ID/players" TargetMode="External"/><Relationship Id="rId4" Type="http://schemas.openxmlformats.org/officeDocument/2006/relationships/hyperlink" Target="http://docs.brightcove.com/en/video-cloud/player-management/guides/player-configur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layers.api.brightcove.com/v1/accounts/$ACCOUNT_ID/players/$PLAYER_ID/configur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layermanagementapi.apiary.io" TargetMode="External"/><Relationship Id="rId4" Type="http://schemas.openxmlformats.org/officeDocument/2006/relationships/hyperlink" Target="http://docs.brightcove.com/en/video-cloud/player-management/index.html" TargetMode="External"/><Relationship Id="rId5" Type="http://schemas.openxmlformats.org/officeDocument/2006/relationships/hyperlink" Target="http://docs.brightcove.com/en/video-cloud/player-management/guides/player-mgmt-quick-star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yers.api.brightcove.com/v1/accounts/$ACCOUNT_ID/player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ayers.api.brightcove.com/v1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Start to Player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://players.api.brightcove.com/v1/accounts/$ACCOUNT_ID/players</a:t>
            </a:r>
            <a:endParaRPr lang="en-US" dirty="0" smtClean="0"/>
          </a:p>
          <a:p>
            <a:r>
              <a:rPr lang="en-US" dirty="0" smtClean="0"/>
              <a:t>data: Carries the player configuration</a:t>
            </a:r>
          </a:p>
          <a:p>
            <a:pPr lvl="1"/>
            <a:r>
              <a:rPr lang="en-US" dirty="0" smtClean="0"/>
              <a:t>Player configuration documented in the </a:t>
            </a:r>
            <a:r>
              <a:rPr lang="en-US" dirty="0" smtClean="0">
                <a:hlinkClick r:id="rId4"/>
              </a:rPr>
              <a:t>Player Configuration Guide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4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Player with </a:t>
            </a:r>
            <a:r>
              <a:rPr lang="en-US" dirty="0" smtClean="0"/>
              <a:t>POST: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\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"name": "MySamplePlayer",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"configuration":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"media":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"sources": [{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"src":"http://solutions.brightcove.com/bcls/assets/videos/Tiger.mp4", 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"type":"video/mp4"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}]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https://players.api.brightcove.com/v1/accounts/$ACCOUNT_ID/players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19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smtClean="0"/>
              <a:t>Player with POST: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creation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"1b3a25fb-5ced-43f5-97ae-6dab0bda42ba",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embed_in_page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"https://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</a:t>
            </a:r>
            <a:r>
              <a:rPr lang="en-US" dirty="0" smtClean="0"/>
              <a:t>needed for future work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- Used </a:t>
            </a:r>
            <a:r>
              <a:rPr lang="en-US" dirty="0" smtClean="0"/>
              <a:t>to view the </a:t>
            </a:r>
            <a:r>
              <a:rPr lang="en-US" dirty="0" smtClean="0"/>
              <a:t>player in browser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embed_code</a:t>
            </a:r>
            <a:r>
              <a:rPr lang="en-US" dirty="0" smtClean="0"/>
              <a:t> -  </a:t>
            </a:r>
            <a:r>
              <a:rPr lang="en-US" dirty="0" err="1" smtClean="0"/>
              <a:t>iframe</a:t>
            </a:r>
            <a:r>
              <a:rPr lang="en-US" dirty="0" smtClean="0"/>
              <a:t> used </a:t>
            </a:r>
            <a:r>
              <a:rPr lang="en-US" dirty="0" smtClean="0"/>
              <a:t>in an HTML </a:t>
            </a:r>
            <a:r>
              <a:rPr lang="en-US" dirty="0" smtClean="0"/>
              <a:t>page (mus</a:t>
            </a:r>
            <a:r>
              <a:rPr lang="en-US" dirty="0" smtClean="0"/>
              <a:t>t be from HTTP server</a:t>
            </a:r>
            <a:r>
              <a:rPr lang="en-US" dirty="0" smtClean="0"/>
              <a:t>)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embed_in_page</a:t>
            </a:r>
            <a:r>
              <a:rPr lang="en-US" dirty="0"/>
              <a:t> </a:t>
            </a:r>
            <a:r>
              <a:rPr lang="en-US" dirty="0" smtClean="0"/>
              <a:t>- Link to code to place player directly in web page</a:t>
            </a:r>
          </a:p>
          <a:p>
            <a:r>
              <a:rPr lang="en-US" dirty="0" smtClean="0"/>
              <a:t>Preview versions discussed later in the content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implementation is the </a:t>
            </a:r>
            <a:r>
              <a:rPr lang="en-US" dirty="0" err="1"/>
              <a:t>iframe</a:t>
            </a:r>
            <a:r>
              <a:rPr lang="en-US" dirty="0"/>
              <a:t> for the following </a:t>
            </a:r>
            <a:r>
              <a:rPr lang="en-US" dirty="0" smtClean="0"/>
              <a:t>reasons</a:t>
            </a:r>
            <a:endParaRPr lang="en-US" dirty="0"/>
          </a:p>
          <a:p>
            <a:pPr lvl="1"/>
            <a:r>
              <a:rPr lang="en-US" dirty="0" smtClean="0"/>
              <a:t>Sharing </a:t>
            </a:r>
            <a:r>
              <a:rPr lang="en-US" dirty="0"/>
              <a:t>videos via social media is </a:t>
            </a:r>
            <a:r>
              <a:rPr lang="en-US" dirty="0" smtClean="0"/>
              <a:t>easy</a:t>
            </a:r>
            <a:endParaRPr lang="en-US" dirty="0"/>
          </a:p>
          <a:p>
            <a:pPr lvl="1"/>
            <a:r>
              <a:rPr lang="en-US" dirty="0"/>
              <a:t>The player is responsive by </a:t>
            </a:r>
            <a:r>
              <a:rPr lang="en-US" dirty="0" smtClean="0"/>
              <a:t>default</a:t>
            </a:r>
            <a:endParaRPr lang="en-US" dirty="0"/>
          </a:p>
          <a:p>
            <a:pPr lvl="1"/>
            <a:r>
              <a:rPr lang="en-US" dirty="0"/>
              <a:t>You don't have to worry about collisions between the JavaScript and CSS code for the player and other scripts and styles used in the </a:t>
            </a:r>
            <a:r>
              <a:rPr lang="en-US" dirty="0" smtClean="0"/>
              <a:t>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Create a </a:t>
            </a:r>
            <a:r>
              <a:rPr lang="en-US" dirty="0" smtClean="0"/>
              <a:t>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create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View player using three different implementations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69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and Publish </a:t>
            </a:r>
            <a:r>
              <a:rPr lang="en-US" dirty="0" smtClean="0"/>
              <a:t>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77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smtClean="0"/>
              <a:t>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the $PLAYER_ID environment variable is defined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PATCH</a:t>
            </a:r>
            <a:r>
              <a:rPr lang="en-US" dirty="0" smtClean="0"/>
              <a:t>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configuration</a:t>
            </a:r>
            <a:endParaRPr lang="en-US" dirty="0" smtClean="0"/>
          </a:p>
          <a:p>
            <a:r>
              <a:rPr lang="en-US" dirty="0" smtClean="0"/>
              <a:t>data</a:t>
            </a:r>
            <a:r>
              <a:rPr lang="en-US" dirty="0" smtClean="0"/>
              <a:t>: Carries the </a:t>
            </a:r>
            <a:r>
              <a:rPr lang="en-US" dirty="0" smtClean="0"/>
              <a:t>updated player configuration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417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/>
              <a:t>a Player with </a:t>
            </a:r>
            <a:r>
              <a:rPr lang="en-US" dirty="0" smtClean="0"/>
              <a:t>PATCH: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json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"media":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"sources":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[{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solutions.brightcove.com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bcls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/assets/videos/Tiger.m3u8",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type":"application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/x-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mpegURL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 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…       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  "poster":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 …}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/v1/accounts/$ACCOUNT_ID/players/$PLAYER_ID/configuration</a:t>
            </a:r>
            <a:r>
              <a:rPr lang="fr-FR" sz="24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72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smtClean="0"/>
              <a:t>a </a:t>
            </a:r>
            <a:r>
              <a:rPr lang="en-US" dirty="0" smtClean="0"/>
              <a:t>Player with PATCH: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</a:t>
            </a:r>
            <a:r>
              <a:rPr lang="en-US" dirty="0" smtClean="0"/>
              <a:t>update </a:t>
            </a:r>
            <a:r>
              <a:rPr lang="en-US" dirty="0" smtClean="0"/>
              <a:t>JSON is returned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 "7fe47d02-b39b-4531-bd32-8e8291ad49d8",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"https://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/…",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preview_embed_code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id</a:t>
            </a:r>
            <a:r>
              <a:rPr lang="en-US" dirty="0" smtClean="0"/>
              <a:t> - </a:t>
            </a:r>
            <a:r>
              <a:rPr lang="en-US" dirty="0" smtClean="0"/>
              <a:t>needed for future work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preview_url</a:t>
            </a:r>
            <a:r>
              <a:rPr lang="en-US" dirty="0" smtClean="0"/>
              <a:t> - Used </a:t>
            </a:r>
            <a:r>
              <a:rPr lang="en-US" dirty="0" smtClean="0"/>
              <a:t>to view the </a:t>
            </a:r>
            <a:r>
              <a:rPr lang="en-US" dirty="0" smtClean="0"/>
              <a:t>player in browser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preview_embed_code</a:t>
            </a:r>
            <a:r>
              <a:rPr lang="en-US" dirty="0" smtClean="0"/>
              <a:t> -  </a:t>
            </a:r>
            <a:r>
              <a:rPr lang="en-US" dirty="0" err="1" smtClean="0"/>
              <a:t>iframe</a:t>
            </a:r>
            <a:r>
              <a:rPr lang="en-US" dirty="0" smtClean="0"/>
              <a:t> used </a:t>
            </a:r>
            <a:r>
              <a:rPr lang="en-US" dirty="0" smtClean="0"/>
              <a:t>in an HTML </a:t>
            </a:r>
            <a:r>
              <a:rPr lang="en-US" dirty="0" smtClean="0"/>
              <a:t>page (mus</a:t>
            </a:r>
            <a:r>
              <a:rPr lang="en-US" dirty="0" smtClean="0"/>
              <a:t>t be from HTTP server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Player implementations can be used as shown in the Create a Player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10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Management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</a:t>
            </a:r>
            <a:r>
              <a:rPr lang="en-US" dirty="0"/>
              <a:t>, updates and generally manages players using the server-side,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REST</a:t>
            </a:r>
            <a:r>
              <a:rPr lang="en-US" dirty="0"/>
              <a:t>-based </a:t>
            </a:r>
            <a:r>
              <a:rPr lang="en-US" dirty="0" smtClean="0"/>
              <a:t>API</a:t>
            </a:r>
          </a:p>
          <a:p>
            <a:r>
              <a:rPr lang="en-US" dirty="0"/>
              <a:t>API Documentation: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docs.playermanagementapi.apiary.io</a:t>
            </a:r>
            <a:endParaRPr lang="en-US" dirty="0" smtClean="0"/>
          </a:p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http://docs.brightcove.com/en/video-cloud/player-management/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r>
              <a:rPr lang="en-US" dirty="0" smtClean="0"/>
              <a:t>Document reflecting the content in this video: </a:t>
            </a:r>
            <a:r>
              <a:rPr lang="en-US" dirty="0">
                <a:hlinkClick r:id="rId5"/>
              </a:rPr>
              <a:t>http://docs.brightcove.com/en/video-cloud/player-management/guides/player-mgmt-quick-start.html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66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 smtClean="0"/>
              <a:t>Update </a:t>
            </a:r>
            <a:r>
              <a:rPr lang="en-US" dirty="0" smtClean="0"/>
              <a:t>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</a:t>
            </a:r>
            <a:r>
              <a:rPr lang="en-US" dirty="0" smtClean="0"/>
              <a:t>update a </a:t>
            </a:r>
            <a:r>
              <a:rPr lang="en-US" dirty="0" smtClean="0"/>
              <a:t>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4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versus Published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</a:t>
            </a:r>
            <a:r>
              <a:rPr lang="en-US" dirty="0" smtClean="0"/>
              <a:t>updates </a:t>
            </a:r>
            <a:r>
              <a:rPr lang="en-US" dirty="0"/>
              <a:t>are created in preview mode, which gives you additional flexibility in choosing when to publish </a:t>
            </a:r>
            <a:r>
              <a:rPr lang="en-US" dirty="0" smtClean="0"/>
              <a:t>them</a:t>
            </a:r>
          </a:p>
          <a:p>
            <a:pPr marL="566738" lvl="2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dirty="0"/>
              <a:t>Preview players are not cached, so you see immediate results of changes</a:t>
            </a:r>
          </a:p>
          <a:p>
            <a:r>
              <a:rPr lang="en-US" dirty="0" smtClean="0"/>
              <a:t>Once </a:t>
            </a:r>
            <a:r>
              <a:rPr lang="en-US" dirty="0"/>
              <a:t>you are satisfied with changes you publish the player via a separate API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published player has these </a:t>
            </a:r>
            <a:r>
              <a:rPr lang="en-US" dirty="0" smtClean="0"/>
              <a:t>advantages</a:t>
            </a:r>
            <a:endParaRPr lang="en-US" dirty="0" smtClean="0"/>
          </a:p>
          <a:p>
            <a:pPr lvl="1"/>
            <a:r>
              <a:rPr lang="en-US" dirty="0"/>
              <a:t>The JavaScript and CSS are minified, concatenated and inlined into the player directly</a:t>
            </a:r>
          </a:p>
          <a:p>
            <a:pPr lvl="1"/>
            <a:r>
              <a:rPr lang="en-US" dirty="0"/>
              <a:t>A low resolution version of the poster image is generated and inlined into the page to improve perceived load times on networks with a high request-setup time (i.e. cellular data networks)</a:t>
            </a:r>
          </a:p>
          <a:p>
            <a:pPr lvl="1"/>
            <a:r>
              <a:rPr lang="en-US" dirty="0"/>
              <a:t>The previous version of the player is saved so it can be recovered if problems are discovered after the update goes </a:t>
            </a:r>
            <a:r>
              <a:rPr lang="en-US" dirty="0" smtClean="0"/>
              <a:t>live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46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variable for $PLAYER_ID</a:t>
            </a:r>
          </a:p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publish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4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/>
              <a:t>a Player with </a:t>
            </a:r>
            <a:r>
              <a:rPr lang="en-US" dirty="0" smtClean="0"/>
              <a:t>POST: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application/json"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https://players.api.brightcove.com/v1/accounts/$ACCOUNT_ID/players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publish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75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</a:t>
            </a:r>
            <a:r>
              <a:rPr lang="en-US" dirty="0" smtClean="0"/>
              <a:t>Player with POST: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publish JSON is returned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"id":"b61173c8-c0bd-4114-8ac0-d031d51721a2",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"url":"http://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"embed_code":"&lt;iframe src='//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"embed_in_page":"http://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/…"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 On player </a:t>
            </a:r>
            <a:r>
              <a:rPr lang="en-US" dirty="0" smtClean="0"/>
              <a:t>creation the </a:t>
            </a:r>
            <a:r>
              <a:rPr lang="en-US" dirty="0"/>
              <a:t>player is also automatically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 why on player creation the JSON response included both published and preview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Publish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publish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262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981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external files (JavaScript and CSS) to customize your player</a:t>
            </a:r>
          </a:p>
          <a:p>
            <a:pPr lvl="1"/>
            <a:r>
              <a:rPr lang="en-US" dirty="0" smtClean="0"/>
              <a:t>Possibilities for customization limited by your JavaScript,</a:t>
            </a:r>
            <a:r>
              <a:rPr lang="en-US" dirty="0"/>
              <a:t> </a:t>
            </a:r>
            <a:r>
              <a:rPr lang="en-US" dirty="0" smtClean="0"/>
              <a:t>HTML and CSS skills</a:t>
            </a:r>
            <a:endParaRPr lang="en-US" dirty="0" smtClean="0"/>
          </a:p>
          <a:p>
            <a:r>
              <a:rPr lang="en-US" dirty="0" smtClean="0"/>
              <a:t>The JavaScript code is used in the player as a plugin</a:t>
            </a:r>
            <a:endParaRPr lang="en-US" dirty="0" smtClean="0"/>
          </a:p>
          <a:p>
            <a:r>
              <a:rPr lang="en-US" dirty="0" smtClean="0"/>
              <a:t>Use another curl statement with the HTTP PATCH method to tell the player</a:t>
            </a:r>
          </a:p>
          <a:p>
            <a:pPr lvl="1"/>
            <a:r>
              <a:rPr lang="en-US" dirty="0"/>
              <a:t>Location of the JavaScript file that contains the code for the </a:t>
            </a:r>
            <a:r>
              <a:rPr lang="en-US" dirty="0" smtClean="0"/>
              <a:t>plugin</a:t>
            </a:r>
            <a:endParaRPr lang="en-US" dirty="0"/>
          </a:p>
          <a:p>
            <a:pPr lvl="1"/>
            <a:r>
              <a:rPr lang="en-US" dirty="0"/>
              <a:t>Location of the </a:t>
            </a:r>
            <a:r>
              <a:rPr lang="en-US" dirty="0" err="1" smtClean="0"/>
              <a:t>stylesheet</a:t>
            </a:r>
            <a:endParaRPr lang="en-US" dirty="0"/>
          </a:p>
          <a:p>
            <a:pPr lvl="1"/>
            <a:r>
              <a:rPr lang="en-US" dirty="0"/>
              <a:t>The plugin name to be used with the </a:t>
            </a:r>
            <a:r>
              <a:rPr lang="en-US" dirty="0" smtClean="0"/>
              <a:t>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31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4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Ready to Use the Player Management API</a:t>
            </a:r>
            <a:endParaRPr lang="en-US" dirty="0" smtClean="0"/>
          </a:p>
          <a:p>
            <a:r>
              <a:rPr lang="en-US" dirty="0" smtClean="0"/>
              <a:t>Create a Player</a:t>
            </a:r>
            <a:endParaRPr lang="en-US" dirty="0" smtClean="0"/>
          </a:p>
          <a:p>
            <a:r>
              <a:rPr lang="en-US" dirty="0" smtClean="0"/>
              <a:t>Update and Publish Player (add a poster and media source) </a:t>
            </a:r>
          </a:p>
          <a:p>
            <a:r>
              <a:rPr lang="en-US" dirty="0" smtClean="0"/>
              <a:t>Customize a Player (add a plugin to display an overlay)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220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049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91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6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91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6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Ready to Use the Player Management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73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“Roof </a:t>
            </a:r>
            <a:r>
              <a:rPr lang="en-US" dirty="0"/>
              <a:t>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 smtClean="0"/>
              <a:t>mlkshk</a:t>
            </a:r>
            <a:r>
              <a:rPr lang="en-US" dirty="0" smtClean="0"/>
              <a:t>.”</a:t>
            </a:r>
          </a:p>
          <a:p>
            <a:pPr algn="r"/>
            <a:r>
              <a:rPr lang="en-US" sz="3200" b="0" i="1" dirty="0" smtClean="0"/>
              <a:t>—</a:t>
            </a:r>
            <a:r>
              <a:rPr lang="en-US" sz="3200" b="0" i="1" dirty="0" err="1" smtClean="0"/>
              <a:t>Firstname</a:t>
            </a:r>
            <a:r>
              <a:rPr lang="en-US" sz="3200" b="0" i="1" dirty="0" smtClean="0"/>
              <a:t>, </a:t>
            </a:r>
            <a:r>
              <a:rPr lang="en-US" sz="3200" b="0" i="1" dirty="0" err="1" smtClean="0"/>
              <a:t>Lastname</a:t>
            </a:r>
            <a:endParaRPr lang="en-US" sz="3200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The Leading Online Video Platform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87939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702425"/>
            <a:ext cx="17327563" cy="1447800"/>
          </a:xfrm>
        </p:spPr>
        <p:txBody>
          <a:bodyPr/>
          <a:lstStyle/>
          <a:p>
            <a:r>
              <a:rPr lang="en-US" smtClean="0"/>
              <a:t>Cloud Ad Insertion and Stream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209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702425"/>
            <a:ext cx="17327563" cy="1447800"/>
          </a:xfrm>
        </p:spPr>
        <p:txBody>
          <a:bodyPr/>
          <a:lstStyle/>
          <a:p>
            <a:r>
              <a:rPr lang="en-US" dirty="0" smtClean="0"/>
              <a:t>The Performance Leader in Cloud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60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Financial Diagrams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9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Growth (single element layout)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0116"/>
              </p:ext>
            </p:extLst>
          </p:nvPr>
        </p:nvGraphicFramePr>
        <p:xfrm>
          <a:off x="541338" y="1911350"/>
          <a:ext cx="15878175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5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- Developers wishing to utilize the Player Management API</a:t>
            </a:r>
          </a:p>
          <a:p>
            <a:pPr lvl="1"/>
            <a:r>
              <a:rPr lang="en-US" dirty="0" smtClean="0"/>
              <a:t>Heavy use of curl (cURL) and the command line</a:t>
            </a:r>
          </a:p>
          <a:p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 smtClean="0"/>
              <a:t>Curl </a:t>
            </a:r>
            <a:r>
              <a:rPr lang="en-US" dirty="0"/>
              <a:t>is a command line tool for transferring data with URL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Can use any tool that makes HTTP method calls to REST backend</a:t>
            </a:r>
          </a:p>
          <a:p>
            <a:r>
              <a:rPr lang="en-US" dirty="0" smtClean="0"/>
              <a:t>Curl built into OS X, must install cygwin on Windows</a:t>
            </a:r>
          </a:p>
          <a:p>
            <a:r>
              <a:rPr lang="en-US" dirty="0" smtClean="0"/>
              <a:t>This video will use basic authentication (Video Cloud username and password)</a:t>
            </a:r>
          </a:p>
          <a:p>
            <a:r>
              <a:rPr lang="en-US" dirty="0"/>
              <a:t>Base URL: </a:t>
            </a:r>
            <a:r>
              <a:rPr lang="en-US" dirty="0">
                <a:hlinkClick r:id="rId3"/>
              </a:rPr>
              <a:t>https://players.api.brightcove.com/v1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cloud monthly stream growth </a:t>
            </a:r>
            <a:r>
              <a:rPr lang="en-US" sz="2000" b="0" dirty="0" smtClean="0"/>
              <a:t>(excluding AOL)</a:t>
            </a:r>
            <a:endParaRPr lang="en-US" b="0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72052"/>
              </p:ext>
            </p:extLst>
          </p:nvPr>
        </p:nvGraphicFramePr>
        <p:xfrm>
          <a:off x="541338" y="1911350"/>
          <a:ext cx="15878175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62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in (two element layout)</a:t>
            </a:r>
            <a:endParaRPr lang="en-US" dirty="0"/>
          </a:p>
        </p:txBody>
      </p:sp>
      <p:graphicFrame>
        <p:nvGraphicFramePr>
          <p:cNvPr id="15" name="Content Placeholder 11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3305120466"/>
              </p:ext>
            </p:extLst>
          </p:nvPr>
        </p:nvGraphicFramePr>
        <p:xfrm>
          <a:off x="593725" y="2617202"/>
          <a:ext cx="7491496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  <p:graphicFrame>
        <p:nvGraphicFramePr>
          <p:cNvPr id="21" name="Content Placeholder 11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418399813"/>
              </p:ext>
            </p:extLst>
          </p:nvPr>
        </p:nvGraphicFramePr>
        <p:xfrm>
          <a:off x="8482181" y="2617202"/>
          <a:ext cx="7837487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3725" y="1636295"/>
            <a:ext cx="461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CUSTOMER GROWTH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422272" y="1636295"/>
            <a:ext cx="547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VIDEO CLOUD MONTHLY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STREAM GROWTH </a:t>
            </a:r>
            <a:r>
              <a:rPr lang="en-US" sz="1600" dirty="0" smtClean="0"/>
              <a:t>(excluding AOL)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1007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by geography (single element layout)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301289"/>
              </p:ext>
            </p:extLst>
          </p:nvPr>
        </p:nvGraphicFramePr>
        <p:xfrm>
          <a:off x="541338" y="1620254"/>
          <a:ext cx="15878175" cy="7054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4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by industry (single element layout)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944542"/>
              </p:ext>
            </p:extLst>
          </p:nvPr>
        </p:nvGraphicFramePr>
        <p:xfrm>
          <a:off x="541338" y="1620254"/>
          <a:ext cx="15878175" cy="7054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69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1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914254154"/>
              </p:ext>
            </p:extLst>
          </p:nvPr>
        </p:nvGraphicFramePr>
        <p:xfrm>
          <a:off x="9349581" y="1925638"/>
          <a:ext cx="7837488" cy="783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Content Placeholder 11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1500758834"/>
              </p:ext>
            </p:extLst>
          </p:nvPr>
        </p:nvGraphicFramePr>
        <p:xfrm>
          <a:off x="1638618" y="1911350"/>
          <a:ext cx="8137713" cy="785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statistics </a:t>
            </a:r>
            <a:r>
              <a:rPr lang="en-US" dirty="0"/>
              <a:t>2-up (two element layout)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37555" y="1645268"/>
            <a:ext cx="461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Revenue by Geography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223" y="1636295"/>
            <a:ext cx="5470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Revenue by Industry</a:t>
            </a:r>
            <a:br>
              <a:rPr lang="en-US" sz="2400" dirty="0"/>
            </a:br>
            <a:r>
              <a:rPr lang="en-US" sz="1800" dirty="0"/>
              <a:t>Customer Industry Breakdown by % of Revenue</a:t>
            </a:r>
          </a:p>
        </p:txBody>
      </p:sp>
    </p:spTree>
    <p:extLst>
      <p:ext uri="{BB962C8B-B14F-4D97-AF65-F5344CB8AC3E}">
        <p14:creationId xmlns:p14="http://schemas.microsoft.com/office/powerpoint/2010/main" val="2393962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314625"/>
              </p:ext>
            </p:extLst>
          </p:nvPr>
        </p:nvGraphicFramePr>
        <p:xfrm>
          <a:off x="541338" y="0"/>
          <a:ext cx="15878175" cy="974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 &amp; </a:t>
            </a:r>
            <a:r>
              <a:rPr lang="en-US" dirty="0"/>
              <a:t>support (single element layout)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08829" y="2278455"/>
            <a:ext cx="37074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Volume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Made up of Video Cloud Express, App Cloud Professional and monthly </a:t>
            </a:r>
            <a:r>
              <a:rPr lang="en-US" sz="1800" dirty="0" err="1"/>
              <a:t>Zencoder</a:t>
            </a:r>
            <a:r>
              <a:rPr lang="en-US" sz="1800" dirty="0"/>
              <a:t> </a:t>
            </a:r>
            <a:r>
              <a:rPr lang="en-US" sz="1800" dirty="0" smtClean="0"/>
              <a:t>agreements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Compromised mostly of </a:t>
            </a:r>
            <a:r>
              <a:rPr lang="en-US" sz="1800" dirty="0" smtClean="0"/>
              <a:t>month </a:t>
            </a:r>
            <a:r>
              <a:rPr lang="en-US" sz="1800" dirty="0"/>
              <a:t>to month agreements, processed via credit card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725" y="3053370"/>
            <a:ext cx="3707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Premium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Compromised </a:t>
            </a:r>
            <a:r>
              <a:rPr lang="en-US" sz="1800" dirty="0"/>
              <a:t>of Professional and Enterprise Editions of Video Cloud, Enterprise Edition of App Cloud and annual </a:t>
            </a:r>
            <a:r>
              <a:rPr lang="en-US" sz="1800" dirty="0" err="1"/>
              <a:t>Zencoder</a:t>
            </a:r>
            <a:r>
              <a:rPr lang="en-US" sz="1800" dirty="0"/>
              <a:t> agreements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Typically </a:t>
            </a:r>
            <a:r>
              <a:rPr lang="en-US" sz="1800" dirty="0"/>
              <a:t>one-year contracts with payments varying from annual in advance to monthly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08830" y="5877669"/>
            <a:ext cx="37074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Professional 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Services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Integration and Migration </a:t>
            </a:r>
            <a:r>
              <a:rPr lang="en-US" sz="1800" dirty="0" smtClean="0"/>
              <a:t>Services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Project Management and Customizations</a:t>
            </a:r>
          </a:p>
        </p:txBody>
      </p:sp>
    </p:spTree>
    <p:extLst>
      <p:ext uri="{BB962C8B-B14F-4D97-AF65-F5344CB8AC3E}">
        <p14:creationId xmlns:p14="http://schemas.microsoft.com/office/powerpoint/2010/main" val="22494351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curl statements will use environment variables to ease statement creation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ID </a:t>
            </a:r>
            <a:r>
              <a:rPr lang="en-US" dirty="0" smtClean="0"/>
              <a:t>($ACCOUNT_ID): Retrieve from Video Cloud Studio</a:t>
            </a:r>
          </a:p>
          <a:p>
            <a:pPr lvl="1"/>
            <a:r>
              <a:rPr lang="en-US" dirty="0" smtClean="0"/>
              <a:t>Email </a:t>
            </a:r>
            <a:r>
              <a:rPr lang="en-US" dirty="0"/>
              <a:t>address </a:t>
            </a:r>
            <a:r>
              <a:rPr lang="en-US" dirty="0" smtClean="0"/>
              <a:t>($EMAIL): Used for authentication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Set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account ID and email environment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82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47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F8363E34-C270-4C1C-8C22-8FB638FC7F08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14A71B8-CCD0-456A-A702-8DB8E34B5983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28807AF-2097-4D10-943E-D67A491FE2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2664</TotalTime>
  <Words>2182</Words>
  <Application>Microsoft Macintosh PowerPoint</Application>
  <PresentationFormat>Custom</PresentationFormat>
  <Paragraphs>408</Paragraphs>
  <Slides>57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Blank</vt:lpstr>
      <vt:lpstr>2014 Titles</vt:lpstr>
      <vt:lpstr>services</vt:lpstr>
      <vt:lpstr>Quick Start to Player Management</vt:lpstr>
      <vt:lpstr>Player Management API</vt:lpstr>
      <vt:lpstr>Agenda</vt:lpstr>
      <vt:lpstr>Get Ready to Use the Player Management API</vt:lpstr>
      <vt:lpstr>General Information</vt:lpstr>
      <vt:lpstr>Required Environment Variables</vt:lpstr>
      <vt:lpstr>Demonstration: Set Environment Variables</vt:lpstr>
      <vt:lpstr>PowerPoint Presentation</vt:lpstr>
      <vt:lpstr>Create a Player</vt:lpstr>
      <vt:lpstr>Create a Player with POST</vt:lpstr>
      <vt:lpstr>Create a Player with POST: Example</vt:lpstr>
      <vt:lpstr>Create a Player with POST: Response</vt:lpstr>
      <vt:lpstr>Advantages of iframe implementation</vt:lpstr>
      <vt:lpstr>Demonstration: Create a Player with POST</vt:lpstr>
      <vt:lpstr>PowerPoint Presentation</vt:lpstr>
      <vt:lpstr>Update and Publish a Player</vt:lpstr>
      <vt:lpstr>Update a Player with POST</vt:lpstr>
      <vt:lpstr>Update a Player with PATCH: Example</vt:lpstr>
      <vt:lpstr>Update a Player with PATCH: Response</vt:lpstr>
      <vt:lpstr>Demonstration: Update a Player</vt:lpstr>
      <vt:lpstr>Preview versus Published Players</vt:lpstr>
      <vt:lpstr>Publish a Player with POST</vt:lpstr>
      <vt:lpstr>Publish a Player with POST: Example</vt:lpstr>
      <vt:lpstr>Publish a Player with POST: Response</vt:lpstr>
      <vt:lpstr>Demonstration: Publish a Player</vt:lpstr>
      <vt:lpstr>PowerPoint Presentation</vt:lpstr>
      <vt:lpstr>Customize a Player</vt:lpstr>
      <vt:lpstr>Player Customization</vt:lpstr>
      <vt:lpstr>a</vt:lpstr>
      <vt:lpstr>a</vt:lpstr>
      <vt:lpstr>a</vt:lpstr>
      <vt:lpstr>a</vt:lpstr>
      <vt:lpstr>a</vt:lpstr>
      <vt:lpstr>a</vt:lpstr>
      <vt:lpstr>a</vt:lpstr>
      <vt:lpstr>a</vt:lpstr>
      <vt:lpstr>Two elements layout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Financial Diagrams</vt:lpstr>
      <vt:lpstr>Customer Growth (single element layout)</vt:lpstr>
      <vt:lpstr>Video cloud monthly stream growth (excluding AOL)</vt:lpstr>
      <vt:lpstr>Charts in (two element layout)</vt:lpstr>
      <vt:lpstr>Revenue by geography (single element layout)</vt:lpstr>
      <vt:lpstr>Revenue by industry (single element layout)</vt:lpstr>
      <vt:lpstr>Revenue statistics 2-up (two element layout)</vt:lpstr>
      <vt:lpstr>Subscription &amp; support (single element layout)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aid3nn</dc:creator>
  <cp:lastModifiedBy>Matt Boles</cp:lastModifiedBy>
  <cp:revision>25</cp:revision>
  <cp:lastPrinted>2014-06-21T19:03:25Z</cp:lastPrinted>
  <dcterms:created xsi:type="dcterms:W3CDTF">2014-03-04T01:22:54Z</dcterms:created>
  <dcterms:modified xsi:type="dcterms:W3CDTF">2014-06-21T19:32:03Z</dcterms:modified>
</cp:coreProperties>
</file>